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E04C5-054F-423C-BA96-28F9B8B93DA0}" v="2778" dt="2022-06-06T19:50:18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9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4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0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1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77" r:id="rId8"/>
    <p:sldLayoutId id="2147483676" r:id="rId9"/>
    <p:sldLayoutId id="2147483675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Book and mug by window">
            <a:extLst>
              <a:ext uri="{FF2B5EF4-FFF2-40B4-BE49-F238E27FC236}">
                <a16:creationId xmlns:a16="http://schemas.microsoft.com/office/drawing/2014/main" id="{7129C753-1CA0-320A-D7DD-A4F67DD34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7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/>
            <a:endParaRPr lang="en-US" sz="3600" dirty="0">
              <a:cs typeface="Posterama"/>
            </a:endParaRPr>
          </a:p>
          <a:p>
            <a:r>
              <a:rPr lang="en-US" sz="3600" b="1" dirty="0">
                <a:ea typeface="+mj-lt"/>
                <a:cs typeface="+mj-lt"/>
              </a:rPr>
              <a:t>CASE STUDY :</a:t>
            </a:r>
            <a:br>
              <a:rPr lang="en-US" sz="3600" b="1" dirty="0">
                <a:ea typeface="+mj-lt"/>
                <a:cs typeface="+mj-lt"/>
              </a:rPr>
            </a:br>
            <a:br>
              <a:rPr lang="en-US" sz="3600" b="1" dirty="0">
                <a:ea typeface="+mj-lt"/>
                <a:cs typeface="+mj-lt"/>
              </a:rPr>
            </a:br>
            <a:r>
              <a:rPr lang="en-US" sz="3600" b="1" dirty="0">
                <a:ea typeface="+mj-lt"/>
                <a:cs typeface="+mj-lt"/>
              </a:rPr>
              <a:t> E-COMMERCE DATA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1743" y="3602038"/>
            <a:ext cx="6458556" cy="16557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41DADCAE-9BCA-4CD4-B310-42FF7E47A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C2B4DAD2-C576-48F9-8316-74E31B6A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9" y="3005418"/>
            <a:ext cx="12188951" cy="3852582"/>
            <a:chOff x="3049" y="3005418"/>
            <a:chExt cx="12188951" cy="385258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8F5244-B3BD-40AE-89DE-32C9E8644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97586" y="3005418"/>
              <a:ext cx="3682057" cy="2894093"/>
            </a:xfrm>
            <a:custGeom>
              <a:avLst/>
              <a:gdLst>
                <a:gd name="connsiteX0" fmla="*/ 221327 w 3682057"/>
                <a:gd name="connsiteY0" fmla="*/ 2147874 h 2894093"/>
                <a:gd name="connsiteX1" fmla="*/ 442654 w 3682057"/>
                <a:gd name="connsiteY1" fmla="*/ 2369201 h 2894093"/>
                <a:gd name="connsiteX2" fmla="*/ 221327 w 3682057"/>
                <a:gd name="connsiteY2" fmla="*/ 2590528 h 2894093"/>
                <a:gd name="connsiteX3" fmla="*/ 0 w 3682057"/>
                <a:gd name="connsiteY3" fmla="*/ 2369201 h 2894093"/>
                <a:gd name="connsiteX4" fmla="*/ 221327 w 3682057"/>
                <a:gd name="connsiteY4" fmla="*/ 2147874 h 2894093"/>
                <a:gd name="connsiteX5" fmla="*/ 1890538 w 3682057"/>
                <a:gd name="connsiteY5" fmla="*/ 915 h 2894093"/>
                <a:gd name="connsiteX6" fmla="*/ 2517442 w 3682057"/>
                <a:gd name="connsiteY6" fmla="*/ 370257 h 2894093"/>
                <a:gd name="connsiteX7" fmla="*/ 2910702 w 3682057"/>
                <a:gd name="connsiteY7" fmla="*/ 573994 h 2894093"/>
                <a:gd name="connsiteX8" fmla="*/ 3501929 w 3682057"/>
                <a:gd name="connsiteY8" fmla="*/ 768529 h 2894093"/>
                <a:gd name="connsiteX9" fmla="*/ 3498221 w 3682057"/>
                <a:gd name="connsiteY9" fmla="*/ 1679060 h 2894093"/>
                <a:gd name="connsiteX10" fmla="*/ 3380490 w 3682057"/>
                <a:gd name="connsiteY10" fmla="*/ 1775640 h 2894093"/>
                <a:gd name="connsiteX11" fmla="*/ 3380868 w 3682057"/>
                <a:gd name="connsiteY11" fmla="*/ 1775675 h 2894093"/>
                <a:gd name="connsiteX12" fmla="*/ 3089168 w 3682057"/>
                <a:gd name="connsiteY12" fmla="*/ 2263901 h 2894093"/>
                <a:gd name="connsiteX13" fmla="*/ 2877329 w 3682057"/>
                <a:gd name="connsiteY13" fmla="*/ 2694240 h 2894093"/>
                <a:gd name="connsiteX14" fmla="*/ 2001818 w 3682057"/>
                <a:gd name="connsiteY14" fmla="*/ 2704541 h 2894093"/>
                <a:gd name="connsiteX15" fmla="*/ 1986059 w 3682057"/>
                <a:gd name="connsiteY15" fmla="*/ 2690360 h 2894093"/>
                <a:gd name="connsiteX16" fmla="*/ 1664695 w 3682057"/>
                <a:gd name="connsiteY16" fmla="*/ 2695030 h 2894093"/>
                <a:gd name="connsiteX17" fmla="*/ 1658309 w 3682057"/>
                <a:gd name="connsiteY17" fmla="*/ 2701416 h 2894093"/>
                <a:gd name="connsiteX18" fmla="*/ 1182262 w 3682057"/>
                <a:gd name="connsiteY18" fmla="*/ 2894004 h 2894093"/>
                <a:gd name="connsiteX19" fmla="*/ 535492 w 3682057"/>
                <a:gd name="connsiteY19" fmla="*/ 2225378 h 2894093"/>
                <a:gd name="connsiteX20" fmla="*/ 390673 w 3682057"/>
                <a:gd name="connsiteY20" fmla="*/ 1856428 h 2894093"/>
                <a:gd name="connsiteX21" fmla="*/ 384149 w 3682057"/>
                <a:gd name="connsiteY21" fmla="*/ 1849904 h 2894093"/>
                <a:gd name="connsiteX22" fmla="*/ 388750 w 3682057"/>
                <a:gd name="connsiteY22" fmla="*/ 503404 h 2894093"/>
                <a:gd name="connsiteX23" fmla="*/ 1329598 w 3682057"/>
                <a:gd name="connsiteY23" fmla="*/ 231239 h 2894093"/>
                <a:gd name="connsiteX24" fmla="*/ 1457800 w 3682057"/>
                <a:gd name="connsiteY24" fmla="*/ 195327 h 2894093"/>
                <a:gd name="connsiteX25" fmla="*/ 1460513 w 3682057"/>
                <a:gd name="connsiteY25" fmla="*/ 192615 h 2894093"/>
                <a:gd name="connsiteX26" fmla="*/ 1637534 w 3682057"/>
                <a:gd name="connsiteY26" fmla="*/ 66544 h 2894093"/>
                <a:gd name="connsiteX27" fmla="*/ 1890538 w 3682057"/>
                <a:gd name="connsiteY27" fmla="*/ 915 h 289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2057" h="2894093">
                  <a:moveTo>
                    <a:pt x="221327" y="2147874"/>
                  </a:moveTo>
                  <a:cubicBezTo>
                    <a:pt x="343563" y="2147874"/>
                    <a:pt x="442654" y="2246965"/>
                    <a:pt x="442654" y="2369201"/>
                  </a:cubicBezTo>
                  <a:cubicBezTo>
                    <a:pt x="442654" y="2491437"/>
                    <a:pt x="343563" y="2590528"/>
                    <a:pt x="221327" y="2590528"/>
                  </a:cubicBezTo>
                  <a:cubicBezTo>
                    <a:pt x="99091" y="2590528"/>
                    <a:pt x="0" y="2491437"/>
                    <a:pt x="0" y="2369201"/>
                  </a:cubicBezTo>
                  <a:cubicBezTo>
                    <a:pt x="0" y="2246965"/>
                    <a:pt x="99091" y="2147874"/>
                    <a:pt x="221327" y="2147874"/>
                  </a:cubicBezTo>
                  <a:close/>
                  <a:moveTo>
                    <a:pt x="1890538" y="915"/>
                  </a:moveTo>
                  <a:cubicBezTo>
                    <a:pt x="2146685" y="-12646"/>
                    <a:pt x="2398109" y="125120"/>
                    <a:pt x="2517442" y="370257"/>
                  </a:cubicBezTo>
                  <a:cubicBezTo>
                    <a:pt x="2589440" y="518476"/>
                    <a:pt x="2748406" y="602525"/>
                    <a:pt x="2910702" y="573994"/>
                  </a:cubicBezTo>
                  <a:cubicBezTo>
                    <a:pt x="3127932" y="535437"/>
                    <a:pt x="3350037" y="608533"/>
                    <a:pt x="3501929" y="768529"/>
                  </a:cubicBezTo>
                  <a:cubicBezTo>
                    <a:pt x="3743569" y="1022392"/>
                    <a:pt x="3741853" y="1427256"/>
                    <a:pt x="3498221" y="1679060"/>
                  </a:cubicBezTo>
                  <a:cubicBezTo>
                    <a:pt x="3462798" y="1715650"/>
                    <a:pt x="3423306" y="1748068"/>
                    <a:pt x="3380490" y="1775640"/>
                  </a:cubicBezTo>
                  <a:lnTo>
                    <a:pt x="3380868" y="1775675"/>
                  </a:lnTo>
                  <a:cubicBezTo>
                    <a:pt x="3212835" y="1884036"/>
                    <a:pt x="3104993" y="2064597"/>
                    <a:pt x="3089168" y="2263901"/>
                  </a:cubicBezTo>
                  <a:cubicBezTo>
                    <a:pt x="3075500" y="2428981"/>
                    <a:pt x="2999815" y="2582742"/>
                    <a:pt x="2877329" y="2694240"/>
                  </a:cubicBezTo>
                  <a:cubicBezTo>
                    <a:pt x="2632015" y="2918474"/>
                    <a:pt x="2252283" y="2923075"/>
                    <a:pt x="2001818" y="2704541"/>
                  </a:cubicBezTo>
                  <a:cubicBezTo>
                    <a:pt x="1996463" y="2699871"/>
                    <a:pt x="1991175" y="2695133"/>
                    <a:pt x="1986059" y="2690360"/>
                  </a:cubicBezTo>
                  <a:cubicBezTo>
                    <a:pt x="1895075" y="2605763"/>
                    <a:pt x="1751319" y="2606002"/>
                    <a:pt x="1664695" y="2695030"/>
                  </a:cubicBezTo>
                  <a:cubicBezTo>
                    <a:pt x="1662567" y="2697159"/>
                    <a:pt x="1660438" y="2699287"/>
                    <a:pt x="1658309" y="2701416"/>
                  </a:cubicBezTo>
                  <a:cubicBezTo>
                    <a:pt x="1532267" y="2827459"/>
                    <a:pt x="1360465" y="2896948"/>
                    <a:pt x="1182262" y="2894004"/>
                  </a:cubicBezTo>
                  <a:cubicBezTo>
                    <a:pt x="819017" y="2887954"/>
                    <a:pt x="529464" y="2588616"/>
                    <a:pt x="535492" y="2225378"/>
                  </a:cubicBezTo>
                  <a:cubicBezTo>
                    <a:pt x="537944" y="2088064"/>
                    <a:pt x="485887" y="1955405"/>
                    <a:pt x="390673" y="1856428"/>
                  </a:cubicBezTo>
                  <a:lnTo>
                    <a:pt x="384149" y="1849904"/>
                  </a:lnTo>
                  <a:cubicBezTo>
                    <a:pt x="28143" y="1473504"/>
                    <a:pt x="30203" y="877263"/>
                    <a:pt x="388750" y="503404"/>
                  </a:cubicBezTo>
                  <a:cubicBezTo>
                    <a:pt x="630865" y="250508"/>
                    <a:pt x="989886" y="146655"/>
                    <a:pt x="1329598" y="231239"/>
                  </a:cubicBezTo>
                  <a:cubicBezTo>
                    <a:pt x="1375670" y="242779"/>
                    <a:pt x="1424417" y="229121"/>
                    <a:pt x="1457800" y="195327"/>
                  </a:cubicBezTo>
                  <a:lnTo>
                    <a:pt x="1460513" y="192615"/>
                  </a:lnTo>
                  <a:cubicBezTo>
                    <a:pt x="1512123" y="141073"/>
                    <a:pt x="1571952" y="98478"/>
                    <a:pt x="1637534" y="66544"/>
                  </a:cubicBezTo>
                  <a:cubicBezTo>
                    <a:pt x="1719249" y="26769"/>
                    <a:pt x="1805156" y="5435"/>
                    <a:pt x="1890538" y="9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4DD3B05B-E29D-43BE-9908-4B937B36F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9" y="4688259"/>
              <a:ext cx="3936747" cy="2169741"/>
            </a:xfrm>
            <a:custGeom>
              <a:avLst/>
              <a:gdLst>
                <a:gd name="connsiteX0" fmla="*/ 356618 w 3936747"/>
                <a:gd name="connsiteY0" fmla="*/ 83161 h 2169741"/>
                <a:gd name="connsiteX1" fmla="*/ 568159 w 3936747"/>
                <a:gd name="connsiteY1" fmla="*/ 294702 h 2169741"/>
                <a:gd name="connsiteX2" fmla="*/ 356618 w 3936747"/>
                <a:gd name="connsiteY2" fmla="*/ 506243 h 2169741"/>
                <a:gd name="connsiteX3" fmla="*/ 145077 w 3936747"/>
                <a:gd name="connsiteY3" fmla="*/ 294702 h 2169741"/>
                <a:gd name="connsiteX4" fmla="*/ 356618 w 3936747"/>
                <a:gd name="connsiteY4" fmla="*/ 83161 h 2169741"/>
                <a:gd name="connsiteX5" fmla="*/ 3116624 w 3936747"/>
                <a:gd name="connsiteY5" fmla="*/ 6 h 2169741"/>
                <a:gd name="connsiteX6" fmla="*/ 3658594 w 3936747"/>
                <a:gd name="connsiteY6" fmla="*/ 179401 h 2169741"/>
                <a:gd name="connsiteX7" fmla="*/ 3671916 w 3936747"/>
                <a:gd name="connsiteY7" fmla="*/ 1200511 h 2169741"/>
                <a:gd name="connsiteX8" fmla="*/ 3385327 w 3936747"/>
                <a:gd name="connsiteY8" fmla="*/ 1438365 h 2169741"/>
                <a:gd name="connsiteX9" fmla="*/ 3315183 w 3936747"/>
                <a:gd name="connsiteY9" fmla="*/ 1732087 h 2169741"/>
                <a:gd name="connsiteX10" fmla="*/ 3450133 w 3936747"/>
                <a:gd name="connsiteY10" fmla="*/ 2098263 h 2169741"/>
                <a:gd name="connsiteX11" fmla="*/ 3463281 w 3936747"/>
                <a:gd name="connsiteY11" fmla="*/ 2169741 h 2169741"/>
                <a:gd name="connsiteX12" fmla="*/ 0 w 3936747"/>
                <a:gd name="connsiteY12" fmla="*/ 2169741 h 2169741"/>
                <a:gd name="connsiteX13" fmla="*/ 0 w 3936747"/>
                <a:gd name="connsiteY13" fmla="*/ 687724 h 2169741"/>
                <a:gd name="connsiteX14" fmla="*/ 166810 w 3936747"/>
                <a:gd name="connsiteY14" fmla="*/ 694870 h 2169741"/>
                <a:gd name="connsiteX15" fmla="*/ 366460 w 3936747"/>
                <a:gd name="connsiteY15" fmla="*/ 684857 h 2169741"/>
                <a:gd name="connsiteX16" fmla="*/ 628419 w 3936747"/>
                <a:gd name="connsiteY16" fmla="*/ 477226 h 2169741"/>
                <a:gd name="connsiteX17" fmla="*/ 1260211 w 3936747"/>
                <a:gd name="connsiteY17" fmla="*/ 245542 h 2169741"/>
                <a:gd name="connsiteX18" fmla="*/ 1515921 w 3936747"/>
                <a:gd name="connsiteY18" fmla="*/ 418401 h 2169741"/>
                <a:gd name="connsiteX19" fmla="*/ 2145686 w 3936747"/>
                <a:gd name="connsiteY19" fmla="*/ 444574 h 2169741"/>
                <a:gd name="connsiteX20" fmla="*/ 2564701 w 3936747"/>
                <a:gd name="connsiteY20" fmla="*/ 157052 h 2169741"/>
                <a:gd name="connsiteX21" fmla="*/ 3116624 w 3936747"/>
                <a:gd name="connsiteY21" fmla="*/ 6 h 216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36747" h="2169741">
                  <a:moveTo>
                    <a:pt x="356618" y="83161"/>
                  </a:moveTo>
                  <a:cubicBezTo>
                    <a:pt x="473449" y="83162"/>
                    <a:pt x="568160" y="177871"/>
                    <a:pt x="568159" y="294702"/>
                  </a:cubicBezTo>
                  <a:cubicBezTo>
                    <a:pt x="568159" y="411534"/>
                    <a:pt x="473449" y="506243"/>
                    <a:pt x="356618" y="506243"/>
                  </a:cubicBezTo>
                  <a:cubicBezTo>
                    <a:pt x="239787" y="506243"/>
                    <a:pt x="145077" y="411533"/>
                    <a:pt x="145077" y="294702"/>
                  </a:cubicBezTo>
                  <a:cubicBezTo>
                    <a:pt x="145077" y="177871"/>
                    <a:pt x="239787" y="83162"/>
                    <a:pt x="356618" y="83161"/>
                  </a:cubicBezTo>
                  <a:close/>
                  <a:moveTo>
                    <a:pt x="3116624" y="6"/>
                  </a:moveTo>
                  <a:cubicBezTo>
                    <a:pt x="3300334" y="670"/>
                    <a:pt x="3482386" y="57408"/>
                    <a:pt x="3658594" y="179401"/>
                  </a:cubicBezTo>
                  <a:cubicBezTo>
                    <a:pt x="3939576" y="373920"/>
                    <a:pt x="4104116" y="885154"/>
                    <a:pt x="3671916" y="1200511"/>
                  </a:cubicBezTo>
                  <a:cubicBezTo>
                    <a:pt x="3571823" y="1273597"/>
                    <a:pt x="3478598" y="1356452"/>
                    <a:pt x="3385327" y="1438365"/>
                  </a:cubicBezTo>
                  <a:cubicBezTo>
                    <a:pt x="3297023" y="1515840"/>
                    <a:pt x="3274052" y="1620967"/>
                    <a:pt x="3315183" y="1732087"/>
                  </a:cubicBezTo>
                  <a:cubicBezTo>
                    <a:pt x="3360511" y="1854078"/>
                    <a:pt x="3417957" y="1972938"/>
                    <a:pt x="3450133" y="2098263"/>
                  </a:cubicBezTo>
                  <a:lnTo>
                    <a:pt x="3463281" y="2169741"/>
                  </a:lnTo>
                  <a:lnTo>
                    <a:pt x="0" y="2169741"/>
                  </a:lnTo>
                  <a:lnTo>
                    <a:pt x="0" y="687724"/>
                  </a:lnTo>
                  <a:lnTo>
                    <a:pt x="166810" y="694870"/>
                  </a:lnTo>
                  <a:cubicBezTo>
                    <a:pt x="233720" y="695075"/>
                    <a:pt x="300524" y="692182"/>
                    <a:pt x="366460" y="684857"/>
                  </a:cubicBezTo>
                  <a:cubicBezTo>
                    <a:pt x="488615" y="671245"/>
                    <a:pt x="559421" y="569399"/>
                    <a:pt x="628419" y="477226"/>
                  </a:cubicBezTo>
                  <a:cubicBezTo>
                    <a:pt x="800482" y="247500"/>
                    <a:pt x="1017598" y="159024"/>
                    <a:pt x="1260211" y="245542"/>
                  </a:cubicBezTo>
                  <a:cubicBezTo>
                    <a:pt x="1354304" y="279094"/>
                    <a:pt x="1438835" y="350715"/>
                    <a:pt x="1515921" y="418401"/>
                  </a:cubicBezTo>
                  <a:cubicBezTo>
                    <a:pt x="1722749" y="599968"/>
                    <a:pt x="1947420" y="577298"/>
                    <a:pt x="2145686" y="444574"/>
                  </a:cubicBezTo>
                  <a:cubicBezTo>
                    <a:pt x="2286511" y="350073"/>
                    <a:pt x="2417344" y="239226"/>
                    <a:pt x="2564701" y="157052"/>
                  </a:cubicBezTo>
                  <a:cubicBezTo>
                    <a:pt x="2747546" y="54751"/>
                    <a:pt x="2932914" y="-658"/>
                    <a:pt x="3116624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4D6AB1-BE37-4DB1-9D85-C9102FE3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81592" y="3920217"/>
              <a:ext cx="4610408" cy="2937783"/>
            </a:xfrm>
            <a:custGeom>
              <a:avLst/>
              <a:gdLst>
                <a:gd name="connsiteX0" fmla="*/ 1081762 w 4610408"/>
                <a:gd name="connsiteY0" fmla="*/ 468208 h 2937783"/>
                <a:gd name="connsiteX1" fmla="*/ 1334674 w 4610408"/>
                <a:gd name="connsiteY1" fmla="*/ 721120 h 2937783"/>
                <a:gd name="connsiteX2" fmla="*/ 1081762 w 4610408"/>
                <a:gd name="connsiteY2" fmla="*/ 974032 h 2937783"/>
                <a:gd name="connsiteX3" fmla="*/ 828850 w 4610408"/>
                <a:gd name="connsiteY3" fmla="*/ 721120 h 2937783"/>
                <a:gd name="connsiteX4" fmla="*/ 1081762 w 4610408"/>
                <a:gd name="connsiteY4" fmla="*/ 468208 h 2937783"/>
                <a:gd name="connsiteX5" fmla="*/ 4477946 w 4610408"/>
                <a:gd name="connsiteY5" fmla="*/ 346 h 2937783"/>
                <a:gd name="connsiteX6" fmla="*/ 4583079 w 4610408"/>
                <a:gd name="connsiteY6" fmla="*/ 2818 h 2937783"/>
                <a:gd name="connsiteX7" fmla="*/ 4610408 w 4610408"/>
                <a:gd name="connsiteY7" fmla="*/ 6430 h 2937783"/>
                <a:gd name="connsiteX8" fmla="*/ 4610408 w 4610408"/>
                <a:gd name="connsiteY8" fmla="*/ 2937783 h 2937783"/>
                <a:gd name="connsiteX9" fmla="*/ 508168 w 4610408"/>
                <a:gd name="connsiteY9" fmla="*/ 2937783 h 2937783"/>
                <a:gd name="connsiteX10" fmla="*/ 478842 w 4610408"/>
                <a:gd name="connsiteY10" fmla="*/ 2922440 h 2937783"/>
                <a:gd name="connsiteX11" fmla="*/ 8847 w 4610408"/>
                <a:gd name="connsiteY11" fmla="*/ 2180612 h 2937783"/>
                <a:gd name="connsiteX12" fmla="*/ 7712 w 4610408"/>
                <a:gd name="connsiteY12" fmla="*/ 1869917 h 2937783"/>
                <a:gd name="connsiteX13" fmla="*/ 262438 w 4610408"/>
                <a:gd name="connsiteY13" fmla="*/ 1292817 h 2937783"/>
                <a:gd name="connsiteX14" fmla="*/ 663523 w 4610408"/>
                <a:gd name="connsiteY14" fmla="*/ 1168718 h 2937783"/>
                <a:gd name="connsiteX15" fmla="*/ 1148848 w 4610408"/>
                <a:gd name="connsiteY15" fmla="*/ 1124843 h 2937783"/>
                <a:gd name="connsiteX16" fmla="*/ 1444963 w 4610408"/>
                <a:gd name="connsiteY16" fmla="*/ 845203 h 2937783"/>
                <a:gd name="connsiteX17" fmla="*/ 2187483 w 4610408"/>
                <a:gd name="connsiteY17" fmla="*/ 497397 h 2937783"/>
                <a:gd name="connsiteX18" fmla="*/ 2516100 w 4610408"/>
                <a:gd name="connsiteY18" fmla="*/ 680289 h 2937783"/>
                <a:gd name="connsiteX19" fmla="*/ 3283328 w 4610408"/>
                <a:gd name="connsiteY19" fmla="*/ 645710 h 2937783"/>
                <a:gd name="connsiteX20" fmla="*/ 3761676 w 4610408"/>
                <a:gd name="connsiteY20" fmla="*/ 252540 h 2937783"/>
                <a:gd name="connsiteX21" fmla="*/ 4477946 w 4610408"/>
                <a:gd name="connsiteY21" fmla="*/ 346 h 293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0408" h="2937783">
                  <a:moveTo>
                    <a:pt x="1081762" y="468208"/>
                  </a:moveTo>
                  <a:cubicBezTo>
                    <a:pt x="1221441" y="468208"/>
                    <a:pt x="1334674" y="581441"/>
                    <a:pt x="1334674" y="721120"/>
                  </a:cubicBezTo>
                  <a:cubicBezTo>
                    <a:pt x="1334674" y="860799"/>
                    <a:pt x="1221441" y="974032"/>
                    <a:pt x="1081762" y="974032"/>
                  </a:cubicBezTo>
                  <a:cubicBezTo>
                    <a:pt x="942083" y="974032"/>
                    <a:pt x="828850" y="860799"/>
                    <a:pt x="828850" y="721120"/>
                  </a:cubicBezTo>
                  <a:cubicBezTo>
                    <a:pt x="828850" y="581441"/>
                    <a:pt x="942083" y="468208"/>
                    <a:pt x="1081762" y="468208"/>
                  </a:cubicBezTo>
                  <a:close/>
                  <a:moveTo>
                    <a:pt x="4477946" y="346"/>
                  </a:moveTo>
                  <a:cubicBezTo>
                    <a:pt x="4512910" y="-538"/>
                    <a:pt x="4547959" y="272"/>
                    <a:pt x="4583079" y="2818"/>
                  </a:cubicBezTo>
                  <a:lnTo>
                    <a:pt x="4610408" y="6430"/>
                  </a:lnTo>
                  <a:lnTo>
                    <a:pt x="4610408" y="2937783"/>
                  </a:lnTo>
                  <a:lnTo>
                    <a:pt x="508168" y="2937783"/>
                  </a:lnTo>
                  <a:lnTo>
                    <a:pt x="478842" y="2922440"/>
                  </a:lnTo>
                  <a:cubicBezTo>
                    <a:pt x="230957" y="2774472"/>
                    <a:pt x="70715" y="2509604"/>
                    <a:pt x="8847" y="2180612"/>
                  </a:cubicBezTo>
                  <a:cubicBezTo>
                    <a:pt x="-10091" y="2080798"/>
                    <a:pt x="7187" y="1973827"/>
                    <a:pt x="7712" y="1869917"/>
                  </a:cubicBezTo>
                  <a:cubicBezTo>
                    <a:pt x="25353" y="1646531"/>
                    <a:pt x="81864" y="1441536"/>
                    <a:pt x="262438" y="1292817"/>
                  </a:cubicBezTo>
                  <a:cubicBezTo>
                    <a:pt x="377643" y="1197988"/>
                    <a:pt x="514144" y="1170190"/>
                    <a:pt x="663523" y="1168718"/>
                  </a:cubicBezTo>
                  <a:cubicBezTo>
                    <a:pt x="825693" y="1167045"/>
                    <a:pt x="990312" y="1156522"/>
                    <a:pt x="1148848" y="1124843"/>
                  </a:cubicBezTo>
                  <a:cubicBezTo>
                    <a:pt x="1295696" y="1095451"/>
                    <a:pt x="1370918" y="964359"/>
                    <a:pt x="1444963" y="845203"/>
                  </a:cubicBezTo>
                  <a:cubicBezTo>
                    <a:pt x="1629626" y="548210"/>
                    <a:pt x="1883860" y="417934"/>
                    <a:pt x="2187483" y="497397"/>
                  </a:cubicBezTo>
                  <a:cubicBezTo>
                    <a:pt x="2305237" y="528213"/>
                    <a:pt x="2415395" y="606246"/>
                    <a:pt x="2516100" y="680289"/>
                  </a:cubicBezTo>
                  <a:cubicBezTo>
                    <a:pt x="2786298" y="878901"/>
                    <a:pt x="3056637" y="827712"/>
                    <a:pt x="3283328" y="645710"/>
                  </a:cubicBezTo>
                  <a:cubicBezTo>
                    <a:pt x="3444319" y="516157"/>
                    <a:pt x="3591457" y="367816"/>
                    <a:pt x="3761676" y="252540"/>
                  </a:cubicBezTo>
                  <a:cubicBezTo>
                    <a:pt x="3992649" y="95646"/>
                    <a:pt x="4233198" y="6527"/>
                    <a:pt x="4477946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5A22CB-5ED4-E6CE-52E8-9CFF4F58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45" y="-894054"/>
            <a:ext cx="8717330" cy="2121764"/>
          </a:xfrm>
        </p:spPr>
        <p:txBody>
          <a:bodyPr anchor="ctr">
            <a:normAutofit/>
          </a:bodyPr>
          <a:lstStyle/>
          <a:p>
            <a:r>
              <a:rPr lang="en-US" sz="2800" dirty="0">
                <a:cs typeface="Posterama"/>
              </a:rPr>
              <a:t>Analysis in states among different categories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8AE5D2-653D-A008-15A6-EB5304F7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1" y="2230562"/>
            <a:ext cx="2469495" cy="462445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EBE051-F129-45E6-FB4C-1E15B0E4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64" y="2767200"/>
            <a:ext cx="2046268" cy="408430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FB660A-9DAD-682B-C289-29B560806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4" y="3330157"/>
            <a:ext cx="1760915" cy="3515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12CEB-3E31-EEFC-517A-318EEA8FFF57}"/>
              </a:ext>
            </a:extLst>
          </p:cNvPr>
          <p:cNvSpPr txBox="1"/>
          <p:nvPr/>
        </p:nvSpPr>
        <p:spPr>
          <a:xfrm>
            <a:off x="9545730" y="87181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Clothing:- </a:t>
            </a:r>
          </a:p>
          <a:p>
            <a:r>
              <a:rPr lang="en-US" dirty="0">
                <a:ea typeface="+mn-lt"/>
                <a:cs typeface="+mn-lt"/>
              </a:rPr>
              <a:t>Karnataka is giving huge loss and J&amp;K and Tamil Nadu is also in loss.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9EC5C-852A-ADF9-1127-D3AC524565FE}"/>
              </a:ext>
            </a:extLst>
          </p:cNvPr>
          <p:cNvSpPr txBox="1"/>
          <p:nvPr/>
        </p:nvSpPr>
        <p:spPr>
          <a:xfrm>
            <a:off x="1106958" y="215596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Electronics:</a:t>
            </a:r>
          </a:p>
          <a:p>
            <a:r>
              <a:rPr lang="en-US" dirty="0">
                <a:ea typeface="+mn-lt"/>
                <a:cs typeface="+mn-lt"/>
              </a:rPr>
              <a:t>Bihar ,Nagaland and Punjab are in loss.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60DE5-A68F-AD6E-300D-6A8BEE7763D0}"/>
              </a:ext>
            </a:extLst>
          </p:cNvPr>
          <p:cNvSpPr txBox="1"/>
          <p:nvPr/>
        </p:nvSpPr>
        <p:spPr>
          <a:xfrm>
            <a:off x="5191778" y="110041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Furniture:</a:t>
            </a:r>
          </a:p>
          <a:p>
            <a:r>
              <a:rPr lang="en-US" dirty="0">
                <a:ea typeface="+mn-lt"/>
                <a:cs typeface="+mn-lt"/>
              </a:rPr>
              <a:t>Andhra Pradesh ,Tamil Nadu are giving high loss and Gujarat is also in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7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6868F2-FC80-4334-887B-7DB3103A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EC0E2-F444-4958-92EC-496C7013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586" y="-530554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Sales Target Analysis</a:t>
            </a:r>
            <a:endParaRPr lang="en-US" sz="2800" b="1" dirty="0">
              <a:cs typeface="Posteram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5317375-9E7B-2A47-D181-E66422F0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59" y="3700838"/>
            <a:ext cx="4039573" cy="260862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58C1C3-3AE0-7C34-6817-6E476F3E9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4897" y="3699143"/>
            <a:ext cx="3924751" cy="25285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BF5EA2-E0C3-0D3D-824E-A17E8BA7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63" y="3718322"/>
            <a:ext cx="4112642" cy="2646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A5651-7346-D17B-E995-6C7D27868209}"/>
              </a:ext>
            </a:extLst>
          </p:cNvPr>
          <p:cNvSpPr txBox="1"/>
          <p:nvPr/>
        </p:nvSpPr>
        <p:spPr>
          <a:xfrm>
            <a:off x="509469" y="533855"/>
            <a:ext cx="34476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sales target is fixed for each quarter.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For first quarter(Jan-Mar) and last quarter(Oct-Dec) it is high.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 Second quarter is kept lowest followed by gradually increasing target for third quarter</a:t>
            </a:r>
            <a:endParaRPr lang="en-US"/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65382-17B2-B916-5DCF-66417FAF9579}"/>
              </a:ext>
            </a:extLst>
          </p:cNvPr>
          <p:cNvSpPr txBox="1"/>
          <p:nvPr/>
        </p:nvSpPr>
        <p:spPr>
          <a:xfrm>
            <a:off x="8723683" y="329854"/>
            <a:ext cx="331228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Target for first quarter is kept high followed by same target throughout the year.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 It's surprising why even for year end the target is kept same instead of increased target.</a:t>
            </a:r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91C6E-EF9A-805B-BF92-CCADFD68E9C4}"/>
              </a:ext>
            </a:extLst>
          </p:cNvPr>
          <p:cNvSpPr txBox="1"/>
          <p:nvPr/>
        </p:nvSpPr>
        <p:spPr>
          <a:xfrm>
            <a:off x="4490381" y="468361"/>
            <a:ext cx="399712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Sales target are gradually increasing in first quarter followed by a dip at start of second quarter.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After second quarter it is gradually increasing.  </a:t>
            </a:r>
            <a:endParaRPr lang="en-US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After year end the targets increase immediately at the beginning of year.</a:t>
            </a:r>
            <a:endParaRPr lang="en-US"/>
          </a:p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ADF82-6B1C-2022-8497-70A4916F011A}"/>
              </a:ext>
            </a:extLst>
          </p:cNvPr>
          <p:cNvSpPr txBox="1"/>
          <p:nvPr/>
        </p:nvSpPr>
        <p:spPr>
          <a:xfrm>
            <a:off x="1458772" y="63683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CLOTHING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517C5-9338-8685-5413-CC1FF3189D9F}"/>
              </a:ext>
            </a:extLst>
          </p:cNvPr>
          <p:cNvSpPr txBox="1"/>
          <p:nvPr/>
        </p:nvSpPr>
        <p:spPr>
          <a:xfrm>
            <a:off x="5315191" y="63665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FURNITURE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4B0E7-417D-7A36-8B9C-66D9C531A3F5}"/>
              </a:ext>
            </a:extLst>
          </p:cNvPr>
          <p:cNvSpPr txBox="1"/>
          <p:nvPr/>
        </p:nvSpPr>
        <p:spPr>
          <a:xfrm>
            <a:off x="9354876" y="63068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274357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A85EA-BC3F-E21D-5314-BC992417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endParaRPr lang="en-US" sz="5400"/>
          </a:p>
          <a:p>
            <a:r>
              <a:rPr lang="en-US" b="1" dirty="0"/>
              <a:t>Correlation matrix</a:t>
            </a:r>
            <a:endParaRPr lang="en-US" dirty="0"/>
          </a:p>
          <a:p>
            <a:endParaRPr lang="en-US" dirty="0">
              <a:cs typeface="Posteram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341662-A35D-BCF8-8718-473EA3B57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173" y="185032"/>
            <a:ext cx="6060802" cy="51889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FC83CB4-110A-4048-1068-2BCF2F75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7" y="3483007"/>
            <a:ext cx="5373018" cy="2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10528-C48D-CCFB-3228-B72FB1D4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dirty="0">
                <a:cs typeface="Posterama"/>
              </a:rPr>
            </a:br>
            <a:br>
              <a:rPr lang="en-US" dirty="0">
                <a:cs typeface="Posterama"/>
              </a:rPr>
            </a:br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A4E5-6069-8EDB-A6E0-A04789200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04" y="4297329"/>
            <a:ext cx="4669996" cy="192249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05CEF5-6EAE-D6B3-453D-0A94B76C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54" b="28019"/>
          <a:stretch/>
        </p:blipFill>
        <p:spPr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BE84C-5A14-C23B-735D-4598F23FFF0A}"/>
              </a:ext>
            </a:extLst>
          </p:cNvPr>
          <p:cNvSpPr txBox="1"/>
          <p:nvPr/>
        </p:nvSpPr>
        <p:spPr>
          <a:xfrm>
            <a:off x="778702" y="4379934"/>
            <a:ext cx="48621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Presentation By:- </a:t>
            </a:r>
          </a:p>
          <a:p>
            <a:endParaRPr lang="en-US" sz="3600" dirty="0"/>
          </a:p>
          <a:p>
            <a:r>
              <a:rPr lang="en-US" sz="3600" dirty="0"/>
              <a:t>Tapish Sharma</a:t>
            </a:r>
          </a:p>
        </p:txBody>
      </p:sp>
    </p:spTree>
    <p:extLst>
      <p:ext uri="{BB962C8B-B14F-4D97-AF65-F5344CB8AC3E}">
        <p14:creationId xmlns:p14="http://schemas.microsoft.com/office/powerpoint/2010/main" val="417473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DB42550-816C-46EF-A001-C1237A5C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DA4F2-50CA-C534-60DE-CFBBF2EA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1625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 ABOUT DATA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7D6627-7C8F-DD5A-E497-361A2164B2A8}"/>
              </a:ext>
            </a:extLst>
          </p:cNvPr>
          <p:cNvSpPr>
            <a:spLocks noGrp="1"/>
          </p:cNvSpPr>
          <p:nvPr/>
        </p:nvSpPr>
        <p:spPr>
          <a:xfrm>
            <a:off x="6694998" y="552782"/>
            <a:ext cx="4887402" cy="162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None/>
            </a:pPr>
            <a:r>
              <a:rPr lang="en-US" spc="80" dirty="0"/>
              <a:t>We have 3 dataset :-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 List of Orders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 Order Details and 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Sales Target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E0E5A3-0E24-17A8-FFA7-74C7BEFFD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1122" y="3550745"/>
            <a:ext cx="3475694" cy="25473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707553-E465-3FA6-3624-D92346BC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61" y="3907372"/>
            <a:ext cx="3475694" cy="183407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58665A-DEFF-FDDD-E429-CE5111895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23196"/>
            <a:ext cx="3475694" cy="160243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62266932-F875-32E2-4C96-581C086D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09" y="1460653"/>
            <a:ext cx="2743200" cy="1828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4727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DB07830-B0A1-4482-B8F1-41D3F3A92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9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26FEF-B571-D864-1B3D-34E70E0C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696" y="-324040"/>
            <a:ext cx="7543800" cy="217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Datasets</a:t>
            </a: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9A6BB3BC-D529-63B8-F898-7BCBE5AE813E}"/>
              </a:ext>
            </a:extLst>
          </p:cNvPr>
          <p:cNvSpPr>
            <a:spLocks noGrp="1"/>
          </p:cNvSpPr>
          <p:nvPr/>
        </p:nvSpPr>
        <p:spPr>
          <a:xfrm>
            <a:off x="6982215" y="1424920"/>
            <a:ext cx="7543801" cy="381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r>
              <a:rPr lang="en-US" b="1" dirty="0"/>
              <a:t>2 Data Set</a:t>
            </a:r>
            <a:r>
              <a:rPr lang="en-US" dirty="0"/>
              <a:t> to perform analysis. </a:t>
            </a:r>
            <a:endParaRPr lang="en-US"/>
          </a:p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r>
              <a:rPr lang="en-US" dirty="0"/>
              <a:t>1.For Sales Trend Analysis.</a:t>
            </a:r>
            <a:endParaRPr lang="en-US"/>
          </a:p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r>
              <a:rPr lang="en-US" dirty="0"/>
              <a:t>2.Another for Sales target analysis.</a:t>
            </a:r>
            <a:endParaRPr lang="en-US"/>
          </a:p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r>
              <a:rPr lang="en-US" dirty="0"/>
              <a:t>-&gt; New Columns -</a:t>
            </a:r>
            <a:endParaRPr lang="en-US"/>
          </a:p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r>
              <a:rPr lang="en-US" dirty="0"/>
              <a:t>Day , Month , Year , </a:t>
            </a:r>
            <a:r>
              <a:rPr lang="en-US" dirty="0" err="1"/>
              <a:t>loss_col</a:t>
            </a:r>
            <a:r>
              <a:rPr lang="en-US" dirty="0"/>
              <a:t> , </a:t>
            </a:r>
            <a:r>
              <a:rPr lang="en-US" dirty="0" err="1"/>
              <a:t>profit_col</a:t>
            </a:r>
          </a:p>
          <a:p>
            <a:pPr marL="0" indent="0">
              <a:lnSpc>
                <a:spcPct val="110000"/>
              </a:lnSpc>
              <a:buClr>
                <a:schemeClr val="accent5"/>
              </a:buClr>
              <a:buNone/>
            </a:pP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FFB3180-5C9A-FB68-6C84-6EBF3577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8" y="4768890"/>
            <a:ext cx="3874583" cy="164312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64CB374-485F-D326-6604-8657FDDA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" y="2024703"/>
            <a:ext cx="6024883" cy="26135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1879E4-7E52-BB7E-B4B8-F0914F917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4975" y="1138"/>
            <a:ext cx="6171021" cy="175649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164A0C3-0566-51F5-B278-5CD0417F3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59" y="4636854"/>
            <a:ext cx="3411254" cy="203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177EE-1356-4ED0-8FF0-61CF8817E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366681"/>
            <a:ext cx="12192000" cy="4491318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8C390-A7E9-7425-C79E-08D54C7F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2023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Profit based on Order ids</a:t>
            </a: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65445D1-D1BD-892C-0920-3D345D5A8BB4}"/>
              </a:ext>
            </a:extLst>
          </p:cNvPr>
          <p:cNvSpPr>
            <a:spLocks noGrp="1"/>
          </p:cNvSpPr>
          <p:nvPr/>
        </p:nvSpPr>
        <p:spPr>
          <a:xfrm>
            <a:off x="6694998" y="552782"/>
            <a:ext cx="4887402" cy="2023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chemeClr val="accent5"/>
              </a:buClr>
              <a:buNone/>
            </a:pPr>
            <a:r>
              <a:rPr lang="en-US" sz="1600" b="1" dirty="0"/>
              <a:t>graph clearly show that very few orders are able to make profit above 500 .</a:t>
            </a:r>
          </a:p>
          <a:p>
            <a:pPr indent="0">
              <a:buClr>
                <a:schemeClr val="accent5"/>
              </a:buClr>
              <a:buNone/>
            </a:pPr>
            <a:endParaRPr lang="en-US" sz="1600" b="1" dirty="0"/>
          </a:p>
          <a:p>
            <a:pPr indent="0">
              <a:buClr>
                <a:schemeClr val="accent5"/>
              </a:buClr>
              <a:buNone/>
            </a:pPr>
            <a:r>
              <a:rPr lang="en-US" sz="1600" b="1" dirty="0"/>
              <a:t>Only 31 orders out of 500 orders are able to make profit above </a:t>
            </a:r>
            <a:r>
              <a:rPr lang="en-US" sz="1600" b="1" dirty="0" err="1"/>
              <a:t>rs</a:t>
            </a:r>
            <a:r>
              <a:rPr lang="en-US" sz="1600" b="1" dirty="0"/>
              <a:t>. 500.</a:t>
            </a:r>
          </a:p>
          <a:p>
            <a:pPr indent="0">
              <a:buNone/>
            </a:pPr>
            <a:endParaRPr lang="en-US" sz="1600" b="1" dirty="0"/>
          </a:p>
          <a:p>
            <a:pPr indent="0">
              <a:buClr>
                <a:schemeClr val="accent5"/>
              </a:buClr>
              <a:buNone/>
            </a:pPr>
            <a:r>
              <a:rPr lang="en-US" sz="1600" dirty="0"/>
              <a:t>Order ids having loss are 170.</a:t>
            </a:r>
            <a:endParaRPr lang="en-US" sz="1600" b="1" dirty="0"/>
          </a:p>
          <a:p>
            <a:pPr indent="0">
              <a:buClr>
                <a:schemeClr val="accent5"/>
              </a:buClr>
              <a:buNone/>
            </a:pPr>
            <a:r>
              <a:rPr lang="en-US" sz="1600" dirty="0"/>
              <a:t>299 Order ids are between 0 and 500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67D8BC-C6E9-925D-6A27-E4BA8DFA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0053" y="2875766"/>
            <a:ext cx="4689466" cy="327098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CA8248-80E9-1820-6C5A-0D2B9809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" y="2677438"/>
            <a:ext cx="6886714" cy="39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177EE-1356-4ED0-8FF0-61CF8817E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366681"/>
            <a:ext cx="12192000" cy="4491318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6771B-C1C1-6848-A429-D2FEEB30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770" y="-449300"/>
            <a:ext cx="5910470" cy="2023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Monthly Profit/loss Analysis</a:t>
            </a: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0F4E1667-700A-D790-EBC8-427E61F21E37}"/>
              </a:ext>
            </a:extLst>
          </p:cNvPr>
          <p:cNvSpPr>
            <a:spLocks noGrp="1"/>
          </p:cNvSpPr>
          <p:nvPr/>
        </p:nvSpPr>
        <p:spPr>
          <a:xfrm>
            <a:off x="59639" y="1038497"/>
            <a:ext cx="5054416" cy="1668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630" indent="-285750">
              <a:buClr>
                <a:schemeClr val="accent5"/>
              </a:buClr>
            </a:pPr>
            <a:r>
              <a:rPr lang="en-US" sz="1600" b="1" dirty="0">
                <a:solidFill>
                  <a:srgbClr val="FF0000"/>
                </a:solidFill>
              </a:rPr>
              <a:t>started in loss in the initial months </a:t>
            </a:r>
            <a:endParaRPr lang="en-US" sz="1600" dirty="0">
              <a:solidFill>
                <a:srgbClr val="FF0000"/>
              </a:solidFill>
            </a:endParaRPr>
          </a:p>
          <a:p>
            <a:pPr marL="468630" indent="-285750">
              <a:buClr>
                <a:schemeClr val="accent5"/>
              </a:buClr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Total Profit  increased gradually in the end of year but we experienced a sudden dip in total profit after the month of October .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468630" indent="-285750">
              <a:buClr>
                <a:schemeClr val="accent5"/>
              </a:buClr>
            </a:pP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54330" indent="-171450">
              <a:buClr>
                <a:schemeClr val="accent5"/>
              </a:buClr>
            </a:pPr>
            <a:endParaRPr lang="en-US" sz="1100" b="1"/>
          </a:p>
          <a:p>
            <a:pPr marL="354330" indent="-171450">
              <a:buClr>
                <a:schemeClr val="accent5"/>
              </a:buClr>
            </a:pPr>
            <a:endParaRPr lang="en-US" sz="11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D487868-AD96-59BA-81FB-E8CACAF7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45" y="2708754"/>
            <a:ext cx="4519887" cy="39390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FF3A458-ED0E-94C0-D453-07FE2198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593" y="2708753"/>
            <a:ext cx="4742626" cy="380334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DD5D3D0-F02E-F701-2A6D-973B7097C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165" y="249998"/>
            <a:ext cx="2858022" cy="1869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167081-F901-DBE4-C34E-B1336A846663}"/>
              </a:ext>
            </a:extLst>
          </p:cNvPr>
          <p:cNvSpPr txBox="1"/>
          <p:nvPr/>
        </p:nvSpPr>
        <p:spPr>
          <a:xfrm>
            <a:off x="7893168" y="384158"/>
            <a:ext cx="4642979" cy="198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68630" indent="-285750">
              <a:spcBef>
                <a:spcPts val="900"/>
              </a:spcBef>
              <a:buFont typeface="Arial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 sudden dip in the month of 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Februrary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 .</a:t>
            </a:r>
            <a:endParaRPr lang="en-US" dirty="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marL="468630" indent="-285750">
              <a:spcBef>
                <a:spcPts val="900"/>
              </a:spcBef>
              <a:buFont typeface="Arial"/>
              <a:buChar char="•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Decrease in profit after march till 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december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468630" indent="-285750">
              <a:spcBef>
                <a:spcPts val="900"/>
              </a:spcBef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 bit profit rise in the period of august to October.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B90D-1C06-B63D-1A50-9354BCF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" y="-599684"/>
            <a:ext cx="10972800" cy="1325563"/>
          </a:xfrm>
        </p:spPr>
        <p:txBody>
          <a:bodyPr/>
          <a:lstStyle/>
          <a:p>
            <a:r>
              <a:rPr lang="en-US" dirty="0">
                <a:cs typeface="Posterama"/>
              </a:rPr>
              <a:t>Profit Analysis in States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7B05AF-C32A-0478-0F9E-F3640E97F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88" y="765470"/>
            <a:ext cx="4811386" cy="30623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E6634-FF29-439F-5BC8-253C31435E1A}"/>
              </a:ext>
            </a:extLst>
          </p:cNvPr>
          <p:cNvSpPr txBox="1"/>
          <p:nvPr/>
        </p:nvSpPr>
        <p:spPr>
          <a:xfrm>
            <a:off x="5090931" y="64432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Tamil Nadu is facing a huge amount of loss which requires immediate attention.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27C14-0899-F936-DD63-D984FE0FF41C}"/>
              </a:ext>
            </a:extLst>
          </p:cNvPr>
          <p:cNvSpPr txBox="1"/>
          <p:nvPr/>
        </p:nvSpPr>
        <p:spPr>
          <a:xfrm>
            <a:off x="5166288" y="2070059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Maharashtra and Madhya Pradesh are giving huge amount of profit.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983EE8-84B0-6C84-3526-5F96FC6A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25" y="3721808"/>
            <a:ext cx="4749476" cy="307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0BB58-C4A7-54A5-29E7-F41949884681}"/>
              </a:ext>
            </a:extLst>
          </p:cNvPr>
          <p:cNvSpPr txBox="1"/>
          <p:nvPr/>
        </p:nvSpPr>
        <p:spPr>
          <a:xfrm>
            <a:off x="5309163" y="37851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2018 -----&gt;2019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7A14-B5FD-661F-619B-D7366C06DD9B}"/>
              </a:ext>
            </a:extLst>
          </p:cNvPr>
          <p:cNvSpPr txBox="1"/>
          <p:nvPr/>
        </p:nvSpPr>
        <p:spPr>
          <a:xfrm>
            <a:off x="5008341" y="4236695"/>
            <a:ext cx="27431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Tamil Nadu is not giving much loss.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Profit of goa has reduced from 2018 to 2019 so it also need attention.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5A30621-FF5D-6FEA-E6C2-85ABC7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82" y="3872807"/>
            <a:ext cx="4826641" cy="285486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1715735-B5E5-E3FA-1B96-904BA0E7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74" y="541478"/>
            <a:ext cx="4103224" cy="25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7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6868F2-FC80-4334-887B-7DB3103A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7051E-42F9-AE5A-001C-ED071EFC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455" y="12240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cs typeface="Posterama"/>
              </a:rPr>
              <a:t>Analyzing the profit/loss in categories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52C66E-38CE-B49A-7876-4669D991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818" y="3999615"/>
            <a:ext cx="3437149" cy="26895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C51F8-CB46-34B1-6E98-65F200FD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5" y="4038197"/>
            <a:ext cx="3496779" cy="26750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8FA58D-DB48-BD2A-25EF-BB3EB6B1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" y="1409687"/>
            <a:ext cx="3496779" cy="2587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4DEBC-E829-81AF-9E8B-5D6D9AF3E191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A4B22-0B94-DC31-10BF-CA249A72DBE3}"/>
              </a:ext>
            </a:extLst>
          </p:cNvPr>
          <p:cNvSpPr txBox="1"/>
          <p:nvPr/>
        </p:nvSpPr>
        <p:spPr>
          <a:xfrm>
            <a:off x="3548780" y="316256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Electronics Category has major share in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F9AB9-230C-D96A-D950-F6C65B779A9E}"/>
              </a:ext>
            </a:extLst>
          </p:cNvPr>
          <p:cNvSpPr txBox="1"/>
          <p:nvPr/>
        </p:nvSpPr>
        <p:spPr>
          <a:xfrm>
            <a:off x="3555306" y="85177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Furniture category is having very less overall profit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FE105-A961-97CE-D201-F7B27D4C8725}"/>
              </a:ext>
            </a:extLst>
          </p:cNvPr>
          <p:cNvSpPr txBox="1"/>
          <p:nvPr/>
        </p:nvSpPr>
        <p:spPr>
          <a:xfrm>
            <a:off x="5973741" y="23878"/>
            <a:ext cx="6960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 according to latest trend in year 2019 , loss in Furniture category has reduced but loss in Electronics has spiked.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25C93-CE37-FA1A-E99D-50E160A5D5DA}"/>
              </a:ext>
            </a:extLst>
          </p:cNvPr>
          <p:cNvSpPr txBox="1"/>
          <p:nvPr/>
        </p:nvSpPr>
        <p:spPr>
          <a:xfrm>
            <a:off x="3548781" y="1868204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Clothing category is showing decent behavior overall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DF9CD132-1066-C79C-59ED-E5E4A6714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112" y="671485"/>
            <a:ext cx="3839227" cy="2936757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F686AF9E-800C-92FC-B145-CAE626E04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073" y="3804863"/>
            <a:ext cx="3706055" cy="305627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68B0277-0BAA-2CC8-1023-6FA78C10D3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" t="89" b="7824"/>
          <a:stretch/>
        </p:blipFill>
        <p:spPr>
          <a:xfrm>
            <a:off x="6132445" y="681049"/>
            <a:ext cx="1875286" cy="332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0DB8-EC5D-A629-FE0B-8A4FA577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9" y="-600874"/>
            <a:ext cx="10972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cs typeface="Posterama"/>
              </a:rPr>
              <a:t>Let's Dive into Sub-categories now...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A38827-8637-D94F-4766-A16F836A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8" y="1250259"/>
            <a:ext cx="2210019" cy="49864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A2B9A-47D5-59FB-E9C5-1DAD130B0668}"/>
              </a:ext>
            </a:extLst>
          </p:cNvPr>
          <p:cNvSpPr txBox="1"/>
          <p:nvPr/>
        </p:nvSpPr>
        <p:spPr>
          <a:xfrm>
            <a:off x="183715" y="643002"/>
            <a:ext cx="37870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Depicting Loss among various sub-categories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E62EB-607E-CC74-9105-41BCD2E076E7}"/>
              </a:ext>
            </a:extLst>
          </p:cNvPr>
          <p:cNvSpPr txBox="1"/>
          <p:nvPr/>
        </p:nvSpPr>
        <p:spPr>
          <a:xfrm>
            <a:off x="2396647" y="307514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Clothing Saree is covering the major portion of the loss.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33146-C188-7304-3E36-9D91AD3229C5}"/>
              </a:ext>
            </a:extLst>
          </p:cNvPr>
          <p:cNvSpPr txBox="1"/>
          <p:nvPr/>
        </p:nvSpPr>
        <p:spPr>
          <a:xfrm>
            <a:off x="2403823" y="1652261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Electronics Electronic games and phones are having high losses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3E0FD-BC48-2600-0DAB-B8D71E3CE908}"/>
              </a:ext>
            </a:extLst>
          </p:cNvPr>
          <p:cNvSpPr txBox="1"/>
          <p:nvPr/>
        </p:nvSpPr>
        <p:spPr>
          <a:xfrm>
            <a:off x="2390123" y="518760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Furniture Bookcases and Tables are contributing highest in the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B2E38-8116-C31F-6B6C-04EBF24548B1}"/>
              </a:ext>
            </a:extLst>
          </p:cNvPr>
          <p:cNvSpPr txBox="1"/>
          <p:nvPr/>
        </p:nvSpPr>
        <p:spPr>
          <a:xfrm>
            <a:off x="6750094" y="-9746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total profit we can say that Electronic Games and Tables sub-categories are giving loss to the company.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27EEFF9-3F93-1712-AB8E-721FB482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33" y="4175"/>
            <a:ext cx="2748640" cy="4281813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AAD185F8-DE40-87AE-69D4-FB666566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09" y="2115179"/>
            <a:ext cx="1961251" cy="1908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A7C8B9-F488-66B3-095B-107336B50760}"/>
              </a:ext>
            </a:extLst>
          </p:cNvPr>
          <p:cNvSpPr txBox="1"/>
          <p:nvPr/>
        </p:nvSpPr>
        <p:spPr>
          <a:xfrm>
            <a:off x="7397690" y="4550973"/>
            <a:ext cx="479916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Clothing Category is contributing highest in the company 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Highest contributing sub-categories are stole , </a:t>
            </a:r>
            <a:r>
              <a:rPr lang="en-US" dirty="0" err="1"/>
              <a:t>Hankerchief</a:t>
            </a:r>
            <a:r>
              <a:rPr lang="en-US" dirty="0"/>
              <a:t> and Trousers.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Furniture is least contributing  ,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Bookcases are contributing highest and Tables are in loss.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6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1357-B17C-FB99-062F-71C3117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015" y="-741574"/>
            <a:ext cx="5907451" cy="1240001"/>
          </a:xfrm>
        </p:spPr>
        <p:txBody>
          <a:bodyPr>
            <a:normAutofit/>
          </a:bodyPr>
          <a:lstStyle/>
          <a:p>
            <a:r>
              <a:rPr lang="en-US" sz="2800" dirty="0">
                <a:cs typeface="Posterama"/>
              </a:rPr>
              <a:t>Specific Sub-Categories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0B68F9D-1454-C86F-49F9-60E811CB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62" y="2783806"/>
            <a:ext cx="2940192" cy="20958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B9CA1E-1643-9074-AD2B-CB8689BF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76" y="103127"/>
            <a:ext cx="3526481" cy="2471669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11B4924F-C2C0-637D-8F8B-3040CDB24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9606" y="488257"/>
            <a:ext cx="5274870" cy="2867439"/>
          </a:xfr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12150B8A-D6E8-7A62-934C-CC14783E3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7" y="3494610"/>
            <a:ext cx="6511447" cy="33656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E2CDE5-A40C-8C58-5DA1-841288B28185}"/>
              </a:ext>
            </a:extLst>
          </p:cNvPr>
          <p:cNvSpPr txBox="1"/>
          <p:nvPr/>
        </p:nvSpPr>
        <p:spPr>
          <a:xfrm>
            <a:off x="8294318" y="3294345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53DAA-0C79-6E89-9837-BDF79D50C511}"/>
              </a:ext>
            </a:extLst>
          </p:cNvPr>
          <p:cNvSpPr txBox="1"/>
          <p:nvPr/>
        </p:nvSpPr>
        <p:spPr>
          <a:xfrm>
            <a:off x="5483138" y="1537439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2019 Electronic Games has gained some profit as In 2018 that category has faced a loss of 4640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F17E1-678F-7DF8-116B-DD7E9A3174D8}"/>
              </a:ext>
            </a:extLst>
          </p:cNvPr>
          <p:cNvSpPr txBox="1"/>
          <p:nvPr/>
        </p:nvSpPr>
        <p:spPr>
          <a:xfrm>
            <a:off x="8085551" y="987467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D2252-A4BF-D1FF-D56A-BB3B6E89BFBA}"/>
              </a:ext>
            </a:extLst>
          </p:cNvPr>
          <p:cNvSpPr txBox="1"/>
          <p:nvPr/>
        </p:nvSpPr>
        <p:spPr>
          <a:xfrm>
            <a:off x="10145821" y="5083219"/>
            <a:ext cx="24196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Improvement in Tables Profit from 2018 to 2019 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471F0-1FE9-7F52-4B91-CC247AF2E091}"/>
              </a:ext>
            </a:extLst>
          </p:cNvPr>
          <p:cNvSpPr txBox="1"/>
          <p:nvPr/>
        </p:nvSpPr>
        <p:spPr>
          <a:xfrm>
            <a:off x="7606038" y="4944258"/>
            <a:ext cx="21273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Number of Orders has also decreased in 2019 in Tables</a:t>
            </a:r>
          </a:p>
        </p:txBody>
      </p:sp>
    </p:spTree>
    <p:extLst>
      <p:ext uri="{BB962C8B-B14F-4D97-AF65-F5344CB8AC3E}">
        <p14:creationId xmlns:p14="http://schemas.microsoft.com/office/powerpoint/2010/main" val="352018927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223A3C"/>
      </a:dk2>
      <a:lt2>
        <a:srgbClr val="E2E6E8"/>
      </a:lt2>
      <a:accent1>
        <a:srgbClr val="CA886F"/>
      </a:accent1>
      <a:accent2>
        <a:srgbClr val="D38994"/>
      </a:accent2>
      <a:accent3>
        <a:srgbClr val="B79F6A"/>
      </a:accent3>
      <a:accent4>
        <a:srgbClr val="61B194"/>
      </a:accent4>
      <a:accent5>
        <a:srgbClr val="6FADB1"/>
      </a:accent5>
      <a:accent6>
        <a:srgbClr val="6F9FCA"/>
      </a:accent6>
      <a:hlink>
        <a:srgbClr val="5D8A9A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610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Garamond</vt:lpstr>
      <vt:lpstr>Posterama</vt:lpstr>
      <vt:lpstr>SplashVTI</vt:lpstr>
      <vt:lpstr> CASE STUDY :   E-COMMERCE DATA</vt:lpstr>
      <vt:lpstr>INTRO ABOUT DATA </vt:lpstr>
      <vt:lpstr>Final Datasets </vt:lpstr>
      <vt:lpstr>Profit based on Order ids </vt:lpstr>
      <vt:lpstr>Monthly Profit/loss Analysis </vt:lpstr>
      <vt:lpstr>Profit Analysis in States</vt:lpstr>
      <vt:lpstr>Analyzing the profit/loss in categories</vt:lpstr>
      <vt:lpstr>Let's Dive into Sub-categories now...</vt:lpstr>
      <vt:lpstr>Specific Sub-Categories</vt:lpstr>
      <vt:lpstr>Analysis in states among different categories</vt:lpstr>
      <vt:lpstr>Sales Target Analysis</vt:lpstr>
      <vt:lpstr> Correlation matrix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TAPISH SHARMA</cp:lastModifiedBy>
  <cp:revision>531</cp:revision>
  <dcterms:created xsi:type="dcterms:W3CDTF">2022-06-06T16:52:37Z</dcterms:created>
  <dcterms:modified xsi:type="dcterms:W3CDTF">2022-06-12T01:17:15Z</dcterms:modified>
</cp:coreProperties>
</file>